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Josefin Slab"/>
      <p:regular r:id="rId27"/>
      <p:bold r:id="rId28"/>
      <p:italic r:id="rId29"/>
      <p:boldItalic r:id="rId30"/>
    </p:embeddedFont>
    <p:embeddedFont>
      <p:font typeface="Anton"/>
      <p:regular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  <p:embeddedFont>
      <p:font typeface="Fira Sans Condensed Light"/>
      <p:regular r:id="rId40"/>
      <p:bold r:id="rId41"/>
      <p:italic r:id="rId42"/>
      <p:boldItalic r:id="rId43"/>
    </p:embeddedFont>
    <p:embeddedFont>
      <p:font typeface="Fira Sans Condensed"/>
      <p:regular r:id="rId44"/>
      <p:bold r:id="rId45"/>
      <p:italic r:id="rId46"/>
      <p:boldItalic r:id="rId47"/>
    </p:embeddedFont>
    <p:embeddedFont>
      <p:font typeface="Advent Pro Light"/>
      <p:regular r:id="rId48"/>
      <p:bold r:id="rId49"/>
    </p:embeddedFont>
    <p:embeddedFont>
      <p:font typeface="Rajdhani"/>
      <p:regular r:id="rId50"/>
      <p:bold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DA332EC-66AC-4116-AED6-1B25F671B3B2}">
  <a:tblStyle styleId="{5DA332EC-66AC-4116-AED6-1B25F671B3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Light-regular.fntdata"/><Relationship Id="rId42" Type="http://schemas.openxmlformats.org/officeDocument/2006/relationships/font" Target="fonts/FiraSansCondensedLight-italic.fntdata"/><Relationship Id="rId41" Type="http://schemas.openxmlformats.org/officeDocument/2006/relationships/font" Target="fonts/FiraSansCondensedLight-bold.fntdata"/><Relationship Id="rId44" Type="http://schemas.openxmlformats.org/officeDocument/2006/relationships/font" Target="fonts/FiraSansCondensed-regular.fntdata"/><Relationship Id="rId43" Type="http://schemas.openxmlformats.org/officeDocument/2006/relationships/font" Target="fonts/FiraSansCondensedLight-boldItalic.fntdata"/><Relationship Id="rId46" Type="http://schemas.openxmlformats.org/officeDocument/2006/relationships/font" Target="fonts/FiraSansCondensed-italic.fntdata"/><Relationship Id="rId45" Type="http://schemas.openxmlformats.org/officeDocument/2006/relationships/font" Target="fonts/FiraSansCondense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AdventProLight-regular.fntdata"/><Relationship Id="rId47" Type="http://schemas.openxmlformats.org/officeDocument/2006/relationships/font" Target="fonts/FiraSansCondensed-boldItalic.fntdata"/><Relationship Id="rId49" Type="http://schemas.openxmlformats.org/officeDocument/2006/relationships/font" Target="fonts/AdventPro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nton-regular.fntdata"/><Relationship Id="rId30" Type="http://schemas.openxmlformats.org/officeDocument/2006/relationships/font" Target="fonts/JosefinSlab-boldItalic.fntdata"/><Relationship Id="rId33" Type="http://schemas.openxmlformats.org/officeDocument/2006/relationships/font" Target="fonts/Montserrat-bold.fntdata"/><Relationship Id="rId32" Type="http://schemas.openxmlformats.org/officeDocument/2006/relationships/font" Target="fonts/Montserrat-regular.fntdata"/><Relationship Id="rId35" Type="http://schemas.openxmlformats.org/officeDocument/2006/relationships/font" Target="fonts/Montserrat-boldItalic.fntdata"/><Relationship Id="rId34" Type="http://schemas.openxmlformats.org/officeDocument/2006/relationships/font" Target="fonts/Montserrat-italic.fntdata"/><Relationship Id="rId37" Type="http://schemas.openxmlformats.org/officeDocument/2006/relationships/font" Target="fonts/Lato-bold.fntdata"/><Relationship Id="rId36" Type="http://schemas.openxmlformats.org/officeDocument/2006/relationships/font" Target="fonts/Lato-regular.fntdata"/><Relationship Id="rId39" Type="http://schemas.openxmlformats.org/officeDocument/2006/relationships/font" Target="fonts/Lato-boldItalic.fntdata"/><Relationship Id="rId38" Type="http://schemas.openxmlformats.org/officeDocument/2006/relationships/font" Target="fonts/Lato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JosefinSlab-bold.fntdata"/><Relationship Id="rId27" Type="http://schemas.openxmlformats.org/officeDocument/2006/relationships/font" Target="fonts/JosefinSlab-regular.fntdata"/><Relationship Id="rId29" Type="http://schemas.openxmlformats.org/officeDocument/2006/relationships/font" Target="fonts/JosefinSlab-italic.fntdata"/><Relationship Id="rId51" Type="http://schemas.openxmlformats.org/officeDocument/2006/relationships/font" Target="fonts/Rajdhani-bold.fntdata"/><Relationship Id="rId50" Type="http://schemas.openxmlformats.org/officeDocument/2006/relationships/font" Target="fonts/Rajdhani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08a6ee8a1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08a6ee8a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7380296d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7380296d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+3.66666666666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73738afd5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73738afd5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3738afd55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3738afd5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73738afd5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73738afd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3738afd5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3738afd5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73738afd5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73738afd5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73738afd55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73738afd5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73738afd5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73738afd5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73738afd5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73738afd5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7380296df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7380296df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8a6ee8a1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708a6ee8a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7380296d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7380296d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65abef0139_0_1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65abef0139_0_1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08a6ee8a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08a6ee8a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08a6ee8a1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08a6ee8a1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3738afd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3738afd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65abef0139_0_14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65abef0139_0_14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65abef013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65abef013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73738afd55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73738afd55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5abef0139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65abef0139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2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" name="Google Shape;43;p14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5" name="Google Shape;45;p14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7" name="Google Shape;47;p14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9" name="Google Shape;49;p14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" name="Google Shape;65;p16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" name="Google Shape;66;p16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7" name="Google Shape;67;p16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2" name="Google Shape;72;p17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73" name="Google Shape;73;p17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8" name="Google Shape;78;p18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0" name="Google Shape;80;p18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8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8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8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91" name="Google Shape;91;p19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en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en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15" name="Google Shape;15;p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" name="Google Shape;28;p8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10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10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C343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g"/><Relationship Id="rId4" Type="http://schemas.openxmlformats.org/officeDocument/2006/relationships/image" Target="../media/image20.gif"/><Relationship Id="rId5" Type="http://schemas.openxmlformats.org/officeDocument/2006/relationships/image" Target="../media/image23.gif"/><Relationship Id="rId6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Relationship Id="rId4" Type="http://schemas.openxmlformats.org/officeDocument/2006/relationships/image" Target="../media/image25.gif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jpg"/><Relationship Id="rId4" Type="http://schemas.openxmlformats.org/officeDocument/2006/relationships/image" Target="../media/image31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jp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Relationship Id="rId5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mikirov/Elsys-Thesis-Work-2019-2020/tree/RL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Relationship Id="rId4" Type="http://schemas.openxmlformats.org/officeDocument/2006/relationships/image" Target="../media/image22.gif"/><Relationship Id="rId5" Type="http://schemas.openxmlformats.org/officeDocument/2006/relationships/image" Target="../media/image19.gif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Стрелкова игра с изкуствен интелект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99" name="Google Shape;99;p22"/>
          <p:cNvSpPr txBox="1"/>
          <p:nvPr>
            <p:ph idx="1" type="subTitle"/>
          </p:nvPr>
        </p:nvSpPr>
        <p:spPr>
          <a:xfrm>
            <a:off x="1175825" y="406552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От: Михаил Киров</a:t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100" name="Google Shape;100;p22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Кооперативен режим на играта</a:t>
            </a:r>
            <a:endParaRPr/>
          </a:p>
        </p:txBody>
      </p:sp>
      <p:sp>
        <p:nvSpPr>
          <p:cNvPr id="628" name="Google Shape;628;p31"/>
          <p:cNvSpPr txBox="1"/>
          <p:nvPr/>
        </p:nvSpPr>
        <p:spPr>
          <a:xfrm>
            <a:off x="5069125" y="1983025"/>
            <a:ext cx="4074900" cy="16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Лоби - чака 4 човека, след което играта започва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Работи чрез сървърни и клиентски Remote Prodecure Calls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 Condensed Light"/>
              <a:buChar char="-"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Изгражда сесия между много клиенти и сървър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629" name="Google Shape;6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25" y="1846300"/>
            <a:ext cx="4870824" cy="19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Различни анимации</a:t>
            </a:r>
            <a:endParaRPr/>
          </a:p>
        </p:txBody>
      </p:sp>
      <p:pic>
        <p:nvPicPr>
          <p:cNvPr id="635" name="Google Shape;63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500" y="2041875"/>
            <a:ext cx="2730626" cy="1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6525" y="2041875"/>
            <a:ext cx="2645303" cy="19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4226" y="2041875"/>
            <a:ext cx="2276274" cy="190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Чат</a:t>
            </a:r>
            <a:endParaRPr/>
          </a:p>
        </p:txBody>
      </p:sp>
      <p:pic>
        <p:nvPicPr>
          <p:cNvPr id="643" name="Google Shape;6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563" y="1546313"/>
            <a:ext cx="4000500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2688" y="1589188"/>
            <a:ext cx="3790950" cy="267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4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Потребителски интерфейс</a:t>
            </a:r>
            <a:endParaRPr/>
          </a:p>
        </p:txBody>
      </p:sp>
      <p:pic>
        <p:nvPicPr>
          <p:cNvPr id="650" name="Google Shape;65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870" y="1274201"/>
            <a:ext cx="3238399" cy="16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351" y="1274200"/>
            <a:ext cx="3306773" cy="16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875" y="3196975"/>
            <a:ext cx="3238401" cy="170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0350" y="3170150"/>
            <a:ext cx="3306775" cy="1748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5"/>
          <p:cNvSpPr txBox="1"/>
          <p:nvPr>
            <p:ph type="title"/>
          </p:nvPr>
        </p:nvSpPr>
        <p:spPr>
          <a:xfrm>
            <a:off x="0" y="971850"/>
            <a:ext cx="47496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Изкуствен интелект</a:t>
            </a:r>
            <a:endParaRPr/>
          </a:p>
        </p:txBody>
      </p:sp>
      <p:sp>
        <p:nvSpPr>
          <p:cNvPr id="659" name="Google Shape;659;p35"/>
          <p:cNvSpPr txBox="1"/>
          <p:nvPr>
            <p:ph idx="2" type="title"/>
          </p:nvPr>
        </p:nvSpPr>
        <p:spPr>
          <a:xfrm>
            <a:off x="4849176" y="1001125"/>
            <a:ext cx="24642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660" name="Google Shape;660;p35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661" name="Google Shape;661;p35"/>
          <p:cNvSpPr txBox="1"/>
          <p:nvPr>
            <p:ph idx="1" type="subTitle"/>
          </p:nvPr>
        </p:nvSpPr>
        <p:spPr>
          <a:xfrm>
            <a:off x="4917750" y="3290550"/>
            <a:ext cx="21048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Машинно самообучение с утвърждение и автомат на състоянията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Автомат на състоянията</a:t>
            </a:r>
            <a:endParaRPr/>
          </a:p>
        </p:txBody>
      </p:sp>
      <p:pic>
        <p:nvPicPr>
          <p:cNvPr id="667" name="Google Shape;6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50" y="1082525"/>
            <a:ext cx="5203868" cy="37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36"/>
          <p:cNvSpPr txBox="1"/>
          <p:nvPr/>
        </p:nvSpPr>
        <p:spPr>
          <a:xfrm>
            <a:off x="6061525" y="1454275"/>
            <a:ext cx="2710200" cy="30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Визуални блокове, имплементирани чрез C++ логика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Противникът намира най-близкият играч, доближава се и стреля по него. Ако играчът е клекнал, той също кляка, за да са на едно ниво.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3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Машинно самообучение - трениране</a:t>
            </a:r>
            <a:endParaRPr/>
          </a:p>
        </p:txBody>
      </p:sp>
      <p:sp>
        <p:nvSpPr>
          <p:cNvPr id="674" name="Google Shape;674;p37"/>
          <p:cNvSpPr txBox="1"/>
          <p:nvPr/>
        </p:nvSpPr>
        <p:spPr>
          <a:xfrm>
            <a:off x="326675" y="1305675"/>
            <a:ext cx="2710200" cy="30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Агент тренира срещу 4 противника, имплементирани с традиционен изкуствен интелект.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Разработен е потребителски интерфейс за управление на основните параметри, свързани с тренирането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675" name="Google Shape;6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125" y="1294938"/>
            <a:ext cx="5756722" cy="310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3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Машинно самообучение - алгоритъм</a:t>
            </a:r>
            <a:endParaRPr/>
          </a:p>
        </p:txBody>
      </p:sp>
      <p:pic>
        <p:nvPicPr>
          <p:cNvPr id="681" name="Google Shape;68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00" y="2091150"/>
            <a:ext cx="5033875" cy="21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6287" y="2148725"/>
            <a:ext cx="3683713" cy="212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9"/>
          <p:cNvSpPr txBox="1"/>
          <p:nvPr>
            <p:ph type="title"/>
          </p:nvPr>
        </p:nvSpPr>
        <p:spPr>
          <a:xfrm>
            <a:off x="3086300" y="1521575"/>
            <a:ext cx="30492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Демо</a:t>
            </a:r>
            <a:endParaRPr sz="7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Бъдещо развитие</a:t>
            </a:r>
            <a:endParaRPr/>
          </a:p>
        </p:txBody>
      </p:sp>
      <p:sp>
        <p:nvSpPr>
          <p:cNvPr id="693" name="Google Shape;693;p40"/>
          <p:cNvSpPr txBox="1"/>
          <p:nvPr/>
        </p:nvSpPr>
        <p:spPr>
          <a:xfrm>
            <a:off x="1628500" y="2168925"/>
            <a:ext cx="58872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Множество сървъри + matchmaking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Добавяне на повече опции за трениране на изкуствения интелект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Идея</a:t>
            </a:r>
            <a:endParaRPr/>
          </a:p>
        </p:txBody>
      </p:sp>
      <p:sp>
        <p:nvSpPr>
          <p:cNvPr id="106" name="Google Shape;106;p23"/>
          <p:cNvSpPr txBox="1"/>
          <p:nvPr>
            <p:ph idx="1" type="subTitle"/>
          </p:nvPr>
        </p:nvSpPr>
        <p:spPr>
          <a:xfrm>
            <a:off x="1511699" y="1779575"/>
            <a:ext cx="2492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Мултиплейър стрелкова игра с машинно самообучение</a:t>
            </a:r>
            <a:endParaRPr/>
          </a:p>
        </p:txBody>
      </p:sp>
      <p:sp>
        <p:nvSpPr>
          <p:cNvPr id="107" name="Google Shape;107;p23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Реализация</a:t>
            </a:r>
            <a:endParaRPr/>
          </a:p>
        </p:txBody>
      </p:sp>
      <p:sp>
        <p:nvSpPr>
          <p:cNvPr id="108" name="Google Shape;108;p23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Технологии</a:t>
            </a:r>
            <a:endParaRPr/>
          </a:p>
        </p:txBody>
      </p:sp>
      <p:sp>
        <p:nvSpPr>
          <p:cNvPr id="109" name="Google Shape;109;p23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latin typeface="Fira Sans Condensed"/>
                <a:ea typeface="Fira Sans Condensed"/>
                <a:cs typeface="Fira Sans Condensed"/>
                <a:sym typeface="Fira Sans Condensed"/>
              </a:rPr>
              <a:t>C++, UE4, Blueprint</a:t>
            </a:r>
            <a:endParaRPr b="1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10" name="Google Shape;110;p23"/>
          <p:cNvSpPr txBox="1"/>
          <p:nvPr>
            <p:ph idx="6" type="title"/>
          </p:nvPr>
        </p:nvSpPr>
        <p:spPr>
          <a:xfrm>
            <a:off x="6100575" y="2784800"/>
            <a:ext cx="3043500" cy="51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Изкуствен интелект</a:t>
            </a:r>
            <a:endParaRPr/>
          </a:p>
        </p:txBody>
      </p:sp>
      <p:sp>
        <p:nvSpPr>
          <p:cNvPr id="111" name="Google Shape;111;p23"/>
          <p:cNvSpPr txBox="1"/>
          <p:nvPr>
            <p:ph idx="7" type="subTitle"/>
          </p:nvPr>
        </p:nvSpPr>
        <p:spPr>
          <a:xfrm>
            <a:off x="6100575" y="3205050"/>
            <a:ext cx="2862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Автомат на състоянията и машинно самообучение с утвърждение</a:t>
            </a:r>
            <a:endParaRPr/>
          </a:p>
        </p:txBody>
      </p:sp>
      <p:sp>
        <p:nvSpPr>
          <p:cNvPr id="112" name="Google Shape;112;p23"/>
          <p:cNvSpPr txBox="1"/>
          <p:nvPr>
            <p:ph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13" name="Google Shape;113;p23"/>
          <p:cNvSpPr txBox="1"/>
          <p:nvPr>
            <p:ph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14" name="Google Shape;114;p23"/>
          <p:cNvSpPr txBox="1"/>
          <p:nvPr>
            <p:ph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5" name="Google Shape;115;p23"/>
          <p:cNvSpPr txBox="1"/>
          <p:nvPr>
            <p:ph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16" name="Google Shape;116;p23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7" name="Google Shape;117;p23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8" name="Google Shape;118;p23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9" name="Google Shape;119;p23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0" name="Google Shape;120;p23"/>
          <p:cNvSpPr txBox="1"/>
          <p:nvPr>
            <p:ph idx="3" type="subTitle"/>
          </p:nvPr>
        </p:nvSpPr>
        <p:spPr>
          <a:xfrm>
            <a:off x="4845473" y="1782252"/>
            <a:ext cx="2718900" cy="7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Различни оръжия, мултиплейър, анимации, потребителски интерфейс, чат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Допълнителна информация за проекта</a:t>
            </a:r>
            <a:endParaRPr/>
          </a:p>
        </p:txBody>
      </p:sp>
      <p:sp>
        <p:nvSpPr>
          <p:cNvPr id="699" name="Google Shape;699;p41"/>
          <p:cNvSpPr txBox="1"/>
          <p:nvPr/>
        </p:nvSpPr>
        <p:spPr>
          <a:xfrm>
            <a:off x="1166425" y="1686400"/>
            <a:ext cx="72576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Github repository: 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en" sz="18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https://github.com/mikirov/Elsys-Thesis-Work-2019-2020/tree/RL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Кратка документация: https://docs.google.com/document/d/15Rjy9aGErR9NcBkSaQYd_FXTH52L9g5ZnSLFcrt4Ko8/edit?usp=sharing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Дипломна работа (пълна документация):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en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https://docs.google.com/document/d/1CQ53jmWlhjMbRknMTctk8LHwUnAJSJJfNmIvuUoQuVs/edit?usp=sharing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42"/>
          <p:cNvSpPr txBox="1"/>
          <p:nvPr>
            <p:ph type="title"/>
          </p:nvPr>
        </p:nvSpPr>
        <p:spPr>
          <a:xfrm>
            <a:off x="2422250" y="1418700"/>
            <a:ext cx="52962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Благодаря ви за вниманието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ИДЕЯ</a:t>
            </a:r>
            <a:endParaRPr/>
          </a:p>
        </p:txBody>
      </p:sp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Предимства и същност на играта</a:t>
            </a:r>
            <a:endParaRPr/>
          </a:p>
        </p:txBody>
      </p:sp>
      <p:sp>
        <p:nvSpPr>
          <p:cNvPr id="127" name="Google Shape;127;p24"/>
          <p:cNvSpPr txBox="1"/>
          <p:nvPr>
            <p:ph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28" name="Google Shape;128;p24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1725925" y="190677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Триизмерна стрелкова игра, </a:t>
            </a: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поддържаща мултиплейър, </a:t>
            </a: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с различни видове оръжия </a:t>
            </a:r>
            <a:endParaRPr/>
          </a:p>
        </p:txBody>
      </p:sp>
      <p:sp>
        <p:nvSpPr>
          <p:cNvPr id="134" name="Google Shape;134;p2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Режима на играта е кооперативен. Позволява на 4 играчи да играят заедно</a:t>
            </a:r>
            <a:endParaRPr/>
          </a:p>
        </p:txBody>
      </p:sp>
      <p:sp>
        <p:nvSpPr>
          <p:cNvPr id="135" name="Google Shape;135;p25"/>
          <p:cNvSpPr txBox="1"/>
          <p:nvPr>
            <p:ph idx="3" type="subTitle"/>
          </p:nvPr>
        </p:nvSpPr>
        <p:spPr>
          <a:xfrm>
            <a:off x="1725925" y="3640425"/>
            <a:ext cx="29250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П</a:t>
            </a: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ротивници, имплементирани по 2 различни начина - машинно самообучение с утвърждение и автомат на състоянията.</a:t>
            </a:r>
            <a:endParaRPr/>
          </a:p>
        </p:txBody>
      </p:sp>
      <p:sp>
        <p:nvSpPr>
          <p:cNvPr id="136" name="Google Shape;136;p25"/>
          <p:cNvSpPr txBox="1"/>
          <p:nvPr>
            <p:ph idx="4" type="subTitle"/>
          </p:nvPr>
        </p:nvSpPr>
        <p:spPr>
          <a:xfrm>
            <a:off x="5803499" y="35838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Цели да създаде по-добър изкуствен интелект за традиционните стрелкови игри.</a:t>
            </a:r>
            <a:endParaRPr/>
          </a:p>
        </p:txBody>
      </p:sp>
      <p:sp>
        <p:nvSpPr>
          <p:cNvPr id="137" name="Google Shape;137;p2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Идея на играта</a:t>
            </a:r>
            <a:endParaRPr/>
          </a:p>
        </p:txBody>
      </p:sp>
      <p:grpSp>
        <p:nvGrpSpPr>
          <p:cNvPr id="138" name="Google Shape;138;p25"/>
          <p:cNvGrpSpPr/>
          <p:nvPr/>
        </p:nvGrpSpPr>
        <p:grpSpPr>
          <a:xfrm>
            <a:off x="5207541" y="3651649"/>
            <a:ext cx="379930" cy="381002"/>
            <a:chOff x="1197950" y="238125"/>
            <a:chExt cx="5204525" cy="5219200"/>
          </a:xfrm>
        </p:grpSpPr>
        <p:sp>
          <p:nvSpPr>
            <p:cNvPr id="139" name="Google Shape;139;p25"/>
            <p:cNvSpPr/>
            <p:nvPr/>
          </p:nvSpPr>
          <p:spPr>
            <a:xfrm>
              <a:off x="11979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143117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1431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1736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1197950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1197950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1197950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1197950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12028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12028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53871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571172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6016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5711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6169225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6169225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6169225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6321725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62450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62450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5"/>
            <p:cNvSpPr/>
            <p:nvPr/>
          </p:nvSpPr>
          <p:spPr>
            <a:xfrm>
              <a:off x="2327425" y="3608550"/>
              <a:ext cx="152500" cy="152525"/>
            </a:xfrm>
            <a:custGeom>
              <a:rect b="b" l="l" r="r" t="t"/>
              <a:pathLst>
                <a:path extrusionOk="0" h="6101" w="610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5"/>
            <p:cNvSpPr/>
            <p:nvPr/>
          </p:nvSpPr>
          <p:spPr>
            <a:xfrm>
              <a:off x="26324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4747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5052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2937400" y="3379400"/>
              <a:ext cx="1677500" cy="610025"/>
            </a:xfrm>
            <a:custGeom>
              <a:rect b="b" l="l" r="r" t="t"/>
              <a:pathLst>
                <a:path extrusionOk="0" h="24401" w="6710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2618550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3991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4296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2923550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3456875" y="2159425"/>
              <a:ext cx="381675" cy="610025"/>
            </a:xfrm>
            <a:custGeom>
              <a:rect b="b" l="l" r="r" t="t"/>
              <a:pathLst>
                <a:path extrusionOk="0" h="24401" w="15267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4601025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25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171" name="Google Shape;171;p25"/>
            <p:cNvSpPr/>
            <p:nvPr/>
          </p:nvSpPr>
          <p:spPr>
            <a:xfrm>
              <a:off x="2651175" y="2689500"/>
              <a:ext cx="2460375" cy="2767825"/>
            </a:xfrm>
            <a:custGeom>
              <a:rect b="b" l="l" r="r" t="t"/>
              <a:pathLst>
                <a:path extrusionOk="0" h="110713" w="98415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3111100" y="774700"/>
              <a:ext cx="1531525" cy="1531525"/>
            </a:xfrm>
            <a:custGeom>
              <a:rect b="b" l="l" r="r" t="t"/>
              <a:pathLst>
                <a:path extrusionOk="0" h="61261" w="61261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3800200" y="1463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3800200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2996950" y="679300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2708250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2996950" y="2223025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3800200" y="25745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4539850" y="2223025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4891325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4539850" y="67930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34976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40391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34976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40391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5351275" y="716800"/>
              <a:ext cx="728275" cy="727450"/>
            </a:xfrm>
            <a:custGeom>
              <a:rect b="b" l="l" r="r" t="t"/>
              <a:pathLst>
                <a:path extrusionOk="0" h="29098" w="29131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5638325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5"/>
            <p:cNvSpPr/>
            <p:nvPr/>
          </p:nvSpPr>
          <p:spPr>
            <a:xfrm>
              <a:off x="5638325" y="1617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5"/>
            <p:cNvSpPr/>
            <p:nvPr/>
          </p:nvSpPr>
          <p:spPr>
            <a:xfrm>
              <a:off x="625157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5025900" y="10038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563832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1520900" y="793475"/>
              <a:ext cx="728250" cy="727450"/>
            </a:xfrm>
            <a:custGeom>
              <a:rect b="b" l="l" r="r" t="t"/>
              <a:pathLst>
                <a:path extrusionOk="0" h="29098" w="2913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1808750" y="4680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1808750" y="16937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2421200" y="10805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119550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180875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2114575" y="238125"/>
              <a:ext cx="1379025" cy="478700"/>
            </a:xfrm>
            <a:custGeom>
              <a:rect b="b" l="l" r="r" t="t"/>
              <a:pathLst>
                <a:path extrusionOk="0" h="19148" w="55161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2402450" y="831800"/>
              <a:ext cx="632025" cy="402050"/>
            </a:xfrm>
            <a:custGeom>
              <a:rect b="b" l="l" r="r" t="t"/>
              <a:pathLst>
                <a:path extrusionOk="0" h="16082" w="25281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2114575" y="1540450"/>
              <a:ext cx="785350" cy="632050"/>
            </a:xfrm>
            <a:custGeom>
              <a:rect b="b" l="l" r="r" t="t"/>
              <a:pathLst>
                <a:path extrusionOk="0" h="25282" w="31414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1272150" y="1387150"/>
              <a:ext cx="306675" cy="383300"/>
            </a:xfrm>
            <a:custGeom>
              <a:rect b="b" l="l" r="r" t="t"/>
              <a:pathLst>
                <a:path extrusionOk="0" h="15332" w="12267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4106825" y="391425"/>
              <a:ext cx="1206150" cy="383300"/>
            </a:xfrm>
            <a:custGeom>
              <a:rect b="b" l="l" r="r" t="t"/>
              <a:pathLst>
                <a:path extrusionOk="0" h="15332" w="48246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4662175" y="1080525"/>
              <a:ext cx="210425" cy="306650"/>
            </a:xfrm>
            <a:custGeom>
              <a:rect b="b" l="l" r="r" t="t"/>
              <a:pathLst>
                <a:path extrusionOk="0" h="12266" w="8417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3340250" y="2382875"/>
              <a:ext cx="230000" cy="306650"/>
            </a:xfrm>
            <a:custGeom>
              <a:rect b="b" l="l" r="r" t="t"/>
              <a:pathLst>
                <a:path extrusionOk="0" h="12266" w="920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4719275" y="1847075"/>
              <a:ext cx="613275" cy="382500"/>
            </a:xfrm>
            <a:custGeom>
              <a:rect b="b" l="l" r="r" t="t"/>
              <a:pathLst>
                <a:path extrusionOk="0" h="15300" w="24531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6021625" y="1463800"/>
              <a:ext cx="306650" cy="383300"/>
            </a:xfrm>
            <a:custGeom>
              <a:rect b="b" l="l" r="r" t="t"/>
              <a:pathLst>
                <a:path extrusionOk="0" h="15332" w="12266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5"/>
            <p:cNvSpPr/>
            <p:nvPr/>
          </p:nvSpPr>
          <p:spPr>
            <a:xfrm>
              <a:off x="6098275" y="314775"/>
              <a:ext cx="306650" cy="306650"/>
            </a:xfrm>
            <a:custGeom>
              <a:rect b="b" l="l" r="r" t="t"/>
              <a:pathLst>
                <a:path extrusionOk="0" h="12266" w="12266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5"/>
            <p:cNvSpPr/>
            <p:nvPr/>
          </p:nvSpPr>
          <p:spPr>
            <a:xfrm>
              <a:off x="2976550" y="4087250"/>
              <a:ext cx="153350" cy="325425"/>
            </a:xfrm>
            <a:custGeom>
              <a:rect b="b" l="l" r="r" t="t"/>
              <a:pathLst>
                <a:path extrusionOk="0" h="13017" w="6134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09" name="Google Shape;209;p25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0" name="Google Shape;210;p25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211" name="Google Shape;211;p25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212" name="Google Shape;212;p25"/>
            <p:cNvSpPr/>
            <p:nvPr/>
          </p:nvSpPr>
          <p:spPr>
            <a:xfrm>
              <a:off x="2188775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5258300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2188775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5258300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5"/>
            <p:cNvSpPr/>
            <p:nvPr/>
          </p:nvSpPr>
          <p:spPr>
            <a:xfrm>
              <a:off x="2188775" y="1236275"/>
              <a:ext cx="3222875" cy="3222875"/>
            </a:xfrm>
            <a:custGeom>
              <a:rect b="b" l="l" r="r" t="t"/>
              <a:pathLst>
                <a:path extrusionOk="0" h="128915" w="128915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5"/>
            <p:cNvSpPr/>
            <p:nvPr/>
          </p:nvSpPr>
          <p:spPr>
            <a:xfrm>
              <a:off x="2495400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280202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31094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341610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3723550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5"/>
            <p:cNvSpPr/>
            <p:nvPr/>
          </p:nvSpPr>
          <p:spPr>
            <a:xfrm>
              <a:off x="403017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5"/>
            <p:cNvSpPr/>
            <p:nvPr/>
          </p:nvSpPr>
          <p:spPr>
            <a:xfrm>
              <a:off x="4337625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464425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5"/>
            <p:cNvSpPr/>
            <p:nvPr/>
          </p:nvSpPr>
          <p:spPr>
            <a:xfrm>
              <a:off x="280202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5"/>
            <p:cNvSpPr/>
            <p:nvPr/>
          </p:nvSpPr>
          <p:spPr>
            <a:xfrm>
              <a:off x="3109475" y="15429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5"/>
            <p:cNvSpPr/>
            <p:nvPr/>
          </p:nvSpPr>
          <p:spPr>
            <a:xfrm>
              <a:off x="341610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5"/>
            <p:cNvSpPr/>
            <p:nvPr/>
          </p:nvSpPr>
          <p:spPr>
            <a:xfrm>
              <a:off x="3723550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>
              <a:off x="403017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4337625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5"/>
            <p:cNvSpPr/>
            <p:nvPr/>
          </p:nvSpPr>
          <p:spPr>
            <a:xfrm>
              <a:off x="464425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5"/>
            <p:cNvSpPr/>
            <p:nvPr/>
          </p:nvSpPr>
          <p:spPr>
            <a:xfrm>
              <a:off x="49516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5"/>
            <p:cNvSpPr/>
            <p:nvPr/>
          </p:nvSpPr>
          <p:spPr>
            <a:xfrm>
              <a:off x="2495400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2802025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644250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4644250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4644250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4644250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4951675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5"/>
            <p:cNvSpPr/>
            <p:nvPr/>
          </p:nvSpPr>
          <p:spPr>
            <a:xfrm>
              <a:off x="4951675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4951675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5"/>
            <p:cNvSpPr/>
            <p:nvPr/>
          </p:nvSpPr>
          <p:spPr>
            <a:xfrm>
              <a:off x="4951675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4644250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5"/>
            <p:cNvSpPr/>
            <p:nvPr/>
          </p:nvSpPr>
          <p:spPr>
            <a:xfrm>
              <a:off x="4951675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5"/>
            <p:cNvSpPr/>
            <p:nvPr/>
          </p:nvSpPr>
          <p:spPr>
            <a:xfrm>
              <a:off x="2495400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5"/>
            <p:cNvSpPr/>
            <p:nvPr/>
          </p:nvSpPr>
          <p:spPr>
            <a:xfrm>
              <a:off x="280202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31094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341610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3723550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403017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2495400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2802025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4337625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5"/>
            <p:cNvSpPr/>
            <p:nvPr/>
          </p:nvSpPr>
          <p:spPr>
            <a:xfrm>
              <a:off x="464425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280202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3109475" y="39991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2802025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2802025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2802025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2495400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2495400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2495400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5"/>
            <p:cNvSpPr/>
            <p:nvPr/>
          </p:nvSpPr>
          <p:spPr>
            <a:xfrm>
              <a:off x="341610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3723550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403017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5"/>
            <p:cNvSpPr/>
            <p:nvPr/>
          </p:nvSpPr>
          <p:spPr>
            <a:xfrm>
              <a:off x="4337625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5"/>
            <p:cNvSpPr/>
            <p:nvPr/>
          </p:nvSpPr>
          <p:spPr>
            <a:xfrm>
              <a:off x="464425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5"/>
            <p:cNvSpPr/>
            <p:nvPr/>
          </p:nvSpPr>
          <p:spPr>
            <a:xfrm>
              <a:off x="49516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5"/>
            <p:cNvSpPr/>
            <p:nvPr/>
          </p:nvSpPr>
          <p:spPr>
            <a:xfrm>
              <a:off x="1728025" y="775525"/>
              <a:ext cx="4144375" cy="4144375"/>
            </a:xfrm>
            <a:custGeom>
              <a:rect b="b" l="l" r="r" t="t"/>
              <a:pathLst>
                <a:path extrusionOk="0" h="165775" w="165775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5"/>
            <p:cNvSpPr/>
            <p:nvPr/>
          </p:nvSpPr>
          <p:spPr>
            <a:xfrm>
              <a:off x="3416100" y="2463600"/>
              <a:ext cx="460775" cy="768225"/>
            </a:xfrm>
            <a:custGeom>
              <a:rect b="b" l="l" r="r" t="t"/>
              <a:pathLst>
                <a:path extrusionOk="0" h="30729" w="18431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5"/>
            <p:cNvSpPr/>
            <p:nvPr/>
          </p:nvSpPr>
          <p:spPr>
            <a:xfrm>
              <a:off x="4030175" y="2463600"/>
              <a:ext cx="159050" cy="777200"/>
            </a:xfrm>
            <a:custGeom>
              <a:rect b="b" l="l" r="r" t="t"/>
              <a:pathLst>
                <a:path extrusionOk="0" h="31088" w="6362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5"/>
            <p:cNvSpPr/>
            <p:nvPr/>
          </p:nvSpPr>
          <p:spPr>
            <a:xfrm>
              <a:off x="209825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5"/>
            <p:cNvSpPr/>
            <p:nvPr/>
          </p:nvSpPr>
          <p:spPr>
            <a:xfrm>
              <a:off x="2558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3017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3477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3937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5"/>
            <p:cNvSpPr/>
            <p:nvPr/>
          </p:nvSpPr>
          <p:spPr>
            <a:xfrm>
              <a:off x="4396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5"/>
            <p:cNvSpPr/>
            <p:nvPr/>
          </p:nvSpPr>
          <p:spPr>
            <a:xfrm>
              <a:off x="4856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5316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1190625" y="4472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1190625" y="4013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1190625" y="3553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1190625" y="3093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1190625" y="2634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5"/>
            <p:cNvSpPr/>
            <p:nvPr/>
          </p:nvSpPr>
          <p:spPr>
            <a:xfrm>
              <a:off x="1190625" y="2174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1190625" y="1714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1190625" y="125502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532925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4870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4410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3950250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3491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3031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257125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211130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6025700" y="115880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6025700" y="161875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6025700" y="2078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6025700" y="2538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6025700" y="2997750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6025700" y="3457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6025700" y="3917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6025700" y="437675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04" name="Google Shape;304;p25"/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05" name="Google Shape;305;p25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306" name="Google Shape;306;p25"/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307" name="Google Shape;307;p25"/>
            <p:cNvSpPr/>
            <p:nvPr/>
          </p:nvSpPr>
          <p:spPr>
            <a:xfrm>
              <a:off x="4110900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441672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319347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3499275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334677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36526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39584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426422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334677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36526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5"/>
            <p:cNvSpPr/>
            <p:nvPr/>
          </p:nvSpPr>
          <p:spPr>
            <a:xfrm>
              <a:off x="39584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5"/>
            <p:cNvSpPr/>
            <p:nvPr/>
          </p:nvSpPr>
          <p:spPr>
            <a:xfrm>
              <a:off x="426422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5"/>
            <p:cNvSpPr/>
            <p:nvPr/>
          </p:nvSpPr>
          <p:spPr>
            <a:xfrm>
              <a:off x="3499275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5"/>
            <p:cNvSpPr/>
            <p:nvPr/>
          </p:nvSpPr>
          <p:spPr>
            <a:xfrm>
              <a:off x="3805100" y="352620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5"/>
            <p:cNvSpPr/>
            <p:nvPr/>
          </p:nvSpPr>
          <p:spPr>
            <a:xfrm>
              <a:off x="4110900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5"/>
            <p:cNvSpPr/>
            <p:nvPr/>
          </p:nvSpPr>
          <p:spPr>
            <a:xfrm>
              <a:off x="3499275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5"/>
            <p:cNvSpPr/>
            <p:nvPr/>
          </p:nvSpPr>
          <p:spPr>
            <a:xfrm>
              <a:off x="3805100" y="230295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5"/>
            <p:cNvSpPr/>
            <p:nvPr/>
          </p:nvSpPr>
          <p:spPr>
            <a:xfrm>
              <a:off x="4110900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5"/>
            <p:cNvSpPr/>
            <p:nvPr/>
          </p:nvSpPr>
          <p:spPr>
            <a:xfrm>
              <a:off x="2505200" y="3985325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5"/>
            <p:cNvSpPr/>
            <p:nvPr/>
          </p:nvSpPr>
          <p:spPr>
            <a:xfrm>
              <a:off x="1791625" y="1461350"/>
              <a:ext cx="4180275" cy="3384350"/>
            </a:xfrm>
            <a:custGeom>
              <a:rect b="b" l="l" r="r" t="t"/>
              <a:pathLst>
                <a:path extrusionOk="0" h="135374" w="167211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5"/>
            <p:cNvSpPr/>
            <p:nvPr/>
          </p:nvSpPr>
          <p:spPr>
            <a:xfrm>
              <a:off x="1970225" y="4367775"/>
              <a:ext cx="688300" cy="152525"/>
            </a:xfrm>
            <a:custGeom>
              <a:rect b="b" l="l" r="r" t="t"/>
              <a:pathLst>
                <a:path extrusionOk="0" h="6101" w="27532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5"/>
            <p:cNvSpPr/>
            <p:nvPr/>
          </p:nvSpPr>
          <p:spPr>
            <a:xfrm>
              <a:off x="1664425" y="4367775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5"/>
            <p:cNvSpPr/>
            <p:nvPr/>
          </p:nvSpPr>
          <p:spPr>
            <a:xfrm>
              <a:off x="1664425" y="4673600"/>
              <a:ext cx="381675" cy="152525"/>
            </a:xfrm>
            <a:custGeom>
              <a:rect b="b" l="l" r="r" t="t"/>
              <a:pathLst>
                <a:path extrusionOk="0" h="6101" w="15267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5"/>
            <p:cNvSpPr/>
            <p:nvPr/>
          </p:nvSpPr>
          <p:spPr>
            <a:xfrm>
              <a:off x="2199375" y="467360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5"/>
            <p:cNvSpPr/>
            <p:nvPr/>
          </p:nvSpPr>
          <p:spPr>
            <a:xfrm>
              <a:off x="2505200" y="467360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5"/>
            <p:cNvSpPr/>
            <p:nvPr/>
          </p:nvSpPr>
          <p:spPr>
            <a:xfrm>
              <a:off x="1664425" y="4979400"/>
              <a:ext cx="994100" cy="152525"/>
            </a:xfrm>
            <a:custGeom>
              <a:rect b="b" l="l" r="r" t="t"/>
              <a:pathLst>
                <a:path extrusionOk="0" h="6101" w="39764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5"/>
            <p:cNvSpPr/>
            <p:nvPr/>
          </p:nvSpPr>
          <p:spPr>
            <a:xfrm>
              <a:off x="4799175" y="46923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5"/>
            <p:cNvSpPr/>
            <p:nvPr/>
          </p:nvSpPr>
          <p:spPr>
            <a:xfrm>
              <a:off x="5105000" y="4692350"/>
              <a:ext cx="1152325" cy="153350"/>
            </a:xfrm>
            <a:custGeom>
              <a:rect b="b" l="l" r="r" t="t"/>
              <a:pathLst>
                <a:path extrusionOk="0" h="6134" w="46093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5"/>
            <p:cNvSpPr/>
            <p:nvPr/>
          </p:nvSpPr>
          <p:spPr>
            <a:xfrm>
              <a:off x="5105000" y="49981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5"/>
            <p:cNvSpPr/>
            <p:nvPr/>
          </p:nvSpPr>
          <p:spPr>
            <a:xfrm>
              <a:off x="5410800" y="49981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5"/>
            <p:cNvSpPr/>
            <p:nvPr/>
          </p:nvSpPr>
          <p:spPr>
            <a:xfrm>
              <a:off x="5717425" y="4998175"/>
              <a:ext cx="539900" cy="153325"/>
            </a:xfrm>
            <a:custGeom>
              <a:rect b="b" l="l" r="r" t="t"/>
              <a:pathLst>
                <a:path extrusionOk="0" h="6133" w="21596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5"/>
            <p:cNvSpPr/>
            <p:nvPr/>
          </p:nvSpPr>
          <p:spPr>
            <a:xfrm>
              <a:off x="5105000" y="5303975"/>
              <a:ext cx="846500" cy="153350"/>
            </a:xfrm>
            <a:custGeom>
              <a:rect b="b" l="l" r="r" t="t"/>
              <a:pathLst>
                <a:path extrusionOk="0" h="6134" w="3386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5"/>
            <p:cNvSpPr/>
            <p:nvPr/>
          </p:nvSpPr>
          <p:spPr>
            <a:xfrm>
              <a:off x="6104800" y="53039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5"/>
            <p:cNvSpPr/>
            <p:nvPr/>
          </p:nvSpPr>
          <p:spPr>
            <a:xfrm>
              <a:off x="3805100" y="115555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5"/>
            <p:cNvSpPr/>
            <p:nvPr/>
          </p:nvSpPr>
          <p:spPr>
            <a:xfrm>
              <a:off x="3805100" y="2381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5"/>
            <p:cNvSpPr/>
            <p:nvPr/>
          </p:nvSpPr>
          <p:spPr>
            <a:xfrm>
              <a:off x="4110900" y="238125"/>
              <a:ext cx="841625" cy="153325"/>
            </a:xfrm>
            <a:custGeom>
              <a:rect b="b" l="l" r="r" t="t"/>
              <a:pathLst>
                <a:path extrusionOk="0" h="6133" w="33665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5"/>
            <p:cNvSpPr/>
            <p:nvPr/>
          </p:nvSpPr>
          <p:spPr>
            <a:xfrm>
              <a:off x="3805100" y="543925"/>
              <a:ext cx="535800" cy="153325"/>
            </a:xfrm>
            <a:custGeom>
              <a:rect b="b" l="l" r="r" t="t"/>
              <a:pathLst>
                <a:path extrusionOk="0" h="6133" w="21432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5"/>
            <p:cNvSpPr/>
            <p:nvPr/>
          </p:nvSpPr>
          <p:spPr>
            <a:xfrm>
              <a:off x="4493375" y="5439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5"/>
            <p:cNvSpPr/>
            <p:nvPr/>
          </p:nvSpPr>
          <p:spPr>
            <a:xfrm>
              <a:off x="4799175" y="5439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3805100" y="849725"/>
              <a:ext cx="841600" cy="153350"/>
            </a:xfrm>
            <a:custGeom>
              <a:rect b="b" l="l" r="r" t="t"/>
              <a:pathLst>
                <a:path extrusionOk="0" h="6134" w="33664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4799175" y="8497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2276050" y="2914575"/>
              <a:ext cx="152500" cy="153325"/>
            </a:xfrm>
            <a:custGeom>
              <a:rect b="b" l="l" r="r" t="t"/>
              <a:pathLst>
                <a:path extrusionOk="0" h="6133" w="610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5334975" y="2914575"/>
              <a:ext cx="152525" cy="153325"/>
            </a:xfrm>
            <a:custGeom>
              <a:rect b="b" l="l" r="r" t="t"/>
              <a:pathLst>
                <a:path extrusionOk="0" h="6133" w="6101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1343100" y="43677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1343100" y="4675225"/>
              <a:ext cx="168025" cy="153350"/>
            </a:xfrm>
            <a:custGeom>
              <a:rect b="b" l="l" r="r" t="t"/>
              <a:pathLst>
                <a:path extrusionOk="0" h="6134" w="6721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1343100" y="49834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>
            <p:ph type="title"/>
          </p:nvPr>
        </p:nvSpPr>
        <p:spPr>
          <a:xfrm>
            <a:off x="0" y="971850"/>
            <a:ext cx="47496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Използвани технологии</a:t>
            </a:r>
            <a:endParaRPr/>
          </a:p>
        </p:txBody>
      </p:sp>
      <p:sp>
        <p:nvSpPr>
          <p:cNvPr id="358" name="Google Shape;358;p26"/>
          <p:cNvSpPr txBox="1"/>
          <p:nvPr>
            <p:ph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59" name="Google Shape;359;p26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60" name="Google Shape;360;p26"/>
          <p:cNvSpPr txBox="1"/>
          <p:nvPr>
            <p:ph idx="1" type="subTitle"/>
          </p:nvPr>
        </p:nvSpPr>
        <p:spPr>
          <a:xfrm>
            <a:off x="4917750" y="3290550"/>
            <a:ext cx="20268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 причини за използването им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7"/>
          <p:cNvSpPr txBox="1"/>
          <p:nvPr>
            <p:ph idx="4294967295" type="subTitle"/>
          </p:nvPr>
        </p:nvSpPr>
        <p:spPr>
          <a:xfrm>
            <a:off x="92600" y="2337500"/>
            <a:ext cx="2976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Unreal Engine 4 е игрови двигател, използван при създаването на най-големите игри на пазара</a:t>
            </a:r>
            <a:endParaRPr sz="1400"/>
          </a:p>
        </p:txBody>
      </p:sp>
      <p:sp>
        <p:nvSpPr>
          <p:cNvPr id="366" name="Google Shape;366;p2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Използвани технологии</a:t>
            </a:r>
            <a:endParaRPr/>
          </a:p>
        </p:txBody>
      </p:sp>
      <p:grpSp>
        <p:nvGrpSpPr>
          <p:cNvPr id="367" name="Google Shape;367;p27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368" name="Google Shape;368;p27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7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7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7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7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7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7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7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7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7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7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7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7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7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7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7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7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7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7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7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7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7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7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7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7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7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7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7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7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7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7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27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7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7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7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7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7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27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27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27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7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7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7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7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7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7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7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7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7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7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27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27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27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27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3" name="Google Shape;593;p27"/>
          <p:cNvSpPr txBox="1"/>
          <p:nvPr>
            <p:ph idx="4294967295" type="subTitle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C++ е доказал се с времето обектно-ориентиран език за програмиране</a:t>
            </a:r>
            <a:endParaRPr sz="1400"/>
          </a:p>
        </p:txBody>
      </p:sp>
      <p:sp>
        <p:nvSpPr>
          <p:cNvPr id="594" name="Google Shape;594;p27"/>
          <p:cNvSpPr txBox="1"/>
          <p:nvPr>
            <p:ph idx="4294967295" type="subTitle"/>
          </p:nvPr>
        </p:nvSpPr>
        <p:spPr>
          <a:xfrm>
            <a:off x="6074975" y="3294275"/>
            <a:ext cx="288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Blueprint е вграден в UE4 начин за визуално програмиране</a:t>
            </a:r>
            <a:endParaRPr sz="1400"/>
          </a:p>
        </p:txBody>
      </p:sp>
      <p:cxnSp>
        <p:nvCxnSpPr>
          <p:cNvPr id="595" name="Google Shape;595;p27"/>
          <p:cNvCxnSpPr>
            <a:stCxn id="593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96" name="Google Shape;596;p27"/>
          <p:cNvCxnSpPr>
            <a:stCxn id="594" idx="1"/>
          </p:cNvCxnSpPr>
          <p:nvPr/>
        </p:nvCxnSpPr>
        <p:spPr>
          <a:xfrm rot="10800000">
            <a:off x="4590275" y="3202475"/>
            <a:ext cx="1484700" cy="442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597" name="Google Shape;597;p27"/>
          <p:cNvCxnSpPr>
            <a:stCxn id="365" idx="3"/>
          </p:cNvCxnSpPr>
          <p:nvPr/>
        </p:nvCxnSpPr>
        <p:spPr>
          <a:xfrm>
            <a:off x="3069200" y="2688200"/>
            <a:ext cx="841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598" name="Google Shape;598;p27"/>
          <p:cNvSpPr txBox="1"/>
          <p:nvPr>
            <p:ph idx="4294967295" type="subTitle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 Unreal Engine 4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599" name="Google Shape;599;p27"/>
          <p:cNvSpPr txBox="1"/>
          <p:nvPr>
            <p:ph idx="4294967295" type="subTitle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C++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00" name="Google Shape;600;p27"/>
          <p:cNvSpPr txBox="1"/>
          <p:nvPr>
            <p:ph idx="4294967295" type="subTitle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600">
                <a:latin typeface="Rajdhani"/>
                <a:ea typeface="Rajdhani"/>
                <a:cs typeface="Rajdhani"/>
                <a:sym typeface="Rajdhani"/>
              </a:rPr>
              <a:t>Blueprint</a:t>
            </a:r>
            <a:endParaRPr b="1" sz="160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Защо Unreal Engine 4?</a:t>
            </a:r>
            <a:endParaRPr/>
          </a:p>
        </p:txBody>
      </p:sp>
      <p:graphicFrame>
        <p:nvGraphicFramePr>
          <p:cNvPr id="606" name="Google Shape;606;p28"/>
          <p:cNvGraphicFramePr/>
          <p:nvPr/>
        </p:nvGraphicFramePr>
        <p:xfrm>
          <a:off x="1248350" y="220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{5DA332EC-66AC-4116-AED6-1B25F671B3B2}</a:tableStyleId>
              </a:tblPr>
              <a:tblGrid>
                <a:gridCol w="1661825"/>
                <a:gridCol w="1661825"/>
                <a:gridCol w="1661825"/>
                <a:gridCol w="1661825"/>
              </a:tblGrid>
              <a:tr h="739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01</a:t>
                      </a:r>
                      <a:endParaRPr b="1" sz="300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02</a:t>
                      </a:r>
                      <a:endParaRPr b="1" sz="300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03</a:t>
                      </a:r>
                      <a:endParaRPr b="1" sz="300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F3F3F3"/>
                          </a:solidFill>
                          <a:latin typeface="Rajdhani"/>
                          <a:ea typeface="Rajdhani"/>
                          <a:cs typeface="Rajdhani"/>
                          <a:sym typeface="Rajdhani"/>
                        </a:rPr>
                        <a:t>04</a:t>
                      </a:r>
                      <a:endParaRPr b="1" sz="3000">
                        <a:solidFill>
                          <a:srgbClr val="F3F3F3"/>
                        </a:solidFill>
                        <a:latin typeface="Rajdhani"/>
                        <a:ea typeface="Rajdhani"/>
                        <a:cs typeface="Rajdhani"/>
                        <a:sym typeface="Rajdhani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</a:tr>
              <a:tr h="954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Използва доказания обектно-ориентиран език C++</a:t>
                      </a:r>
                      <a:endParaRPr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Има най-добрия рендеринг на пазара</a:t>
                      </a:r>
                      <a:endParaRPr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Мащабируемост - големи фирми ползват двигателя за AAA игри</a:t>
                      </a:r>
                      <a:endParaRPr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3F3F3"/>
                          </a:solidFill>
                          <a:latin typeface="Fira Sans Condensed Light"/>
                          <a:ea typeface="Fira Sans Condensed Light"/>
                          <a:cs typeface="Fira Sans Condensed Light"/>
                          <a:sym typeface="Fira Sans Condensed Light"/>
                        </a:rPr>
                        <a:t>Отворен код и добра документация</a:t>
                      </a:r>
                      <a:endParaRPr>
                        <a:solidFill>
                          <a:srgbClr val="F3F3F3"/>
                        </a:solidFill>
                        <a:latin typeface="Fira Sans Condensed Light"/>
                        <a:ea typeface="Fira Sans Condensed Light"/>
                        <a:cs typeface="Fira Sans Condensed Light"/>
                        <a:sym typeface="Fira Sans Condensed Light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3F3F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>
                        <a:alpha val="2657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9"/>
          <p:cNvSpPr txBox="1"/>
          <p:nvPr>
            <p:ph type="title"/>
          </p:nvPr>
        </p:nvSpPr>
        <p:spPr>
          <a:xfrm>
            <a:off x="0" y="971850"/>
            <a:ext cx="47496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Реализация</a:t>
            </a:r>
            <a:endParaRPr/>
          </a:p>
        </p:txBody>
      </p:sp>
      <p:sp>
        <p:nvSpPr>
          <p:cNvPr id="612" name="Google Shape;612;p29"/>
          <p:cNvSpPr txBox="1"/>
          <p:nvPr>
            <p:ph idx="2" type="title"/>
          </p:nvPr>
        </p:nvSpPr>
        <p:spPr>
          <a:xfrm>
            <a:off x="4849176" y="1001125"/>
            <a:ext cx="24642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613" name="Google Shape;613;p29"/>
          <p:cNvCxnSpPr/>
          <p:nvPr/>
        </p:nvCxnSpPr>
        <p:spPr>
          <a:xfrm flipH="1" rot="10800000">
            <a:off x="5001175" y="3111650"/>
            <a:ext cx="3425700" cy="21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Различни видове оръжия</a:t>
            </a:r>
            <a:endParaRPr/>
          </a:p>
        </p:txBody>
      </p:sp>
      <p:pic>
        <p:nvPicPr>
          <p:cNvPr id="619" name="Google Shape;6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1750" y="1474400"/>
            <a:ext cx="3094051" cy="223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1474400"/>
            <a:ext cx="3094059" cy="22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30"/>
          <p:cNvSpPr txBox="1"/>
          <p:nvPr/>
        </p:nvSpPr>
        <p:spPr>
          <a:xfrm>
            <a:off x="4648200" y="3844275"/>
            <a:ext cx="35481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Data-driven, Server-sided, със анимации и ефекти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622" name="Google Shape;62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01750" y="3709000"/>
            <a:ext cx="3094049" cy="1096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